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9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950075" cy="923607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CFABE-76A7-4FBB-941A-1EC672672F38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B6963-60DF-4913-B19D-4A2AED4B4BF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337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EB2DA8-C804-4A92-A24C-8D86E469F013}" type="datetimeFigureOut">
              <a:rPr lang="es-AR" smtClean="0"/>
              <a:t>19/02/2013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1F0E31-14B1-4F31-A907-01A616841D4F}" type="slidenum">
              <a:rPr lang="es-AR" smtClean="0"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Imperfect progressive</a:t>
            </a:r>
            <a:endParaRPr lang="es-AR" sz="4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94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600" dirty="0" smtClean="0"/>
              <a:t>The imperfect progressive is formed by conjugating </a:t>
            </a:r>
            <a:r>
              <a:rPr lang="en-US" sz="4600" b="1" i="1" u="sng" dirty="0" smtClean="0">
                <a:solidFill>
                  <a:srgbClr val="FF0000"/>
                </a:solidFill>
              </a:rPr>
              <a:t>estar</a:t>
            </a:r>
            <a:r>
              <a:rPr lang="en-US" sz="4600" dirty="0" smtClean="0">
                <a:solidFill>
                  <a:srgbClr val="FF0000"/>
                </a:solidFill>
              </a:rPr>
              <a:t> in the imperfect </a:t>
            </a:r>
            <a:r>
              <a:rPr lang="en-US" sz="4600" dirty="0" smtClean="0"/>
              <a:t>and </a:t>
            </a:r>
            <a:r>
              <a:rPr lang="en-US" sz="4600" dirty="0" smtClean="0">
                <a:solidFill>
                  <a:srgbClr val="FF0000"/>
                </a:solidFill>
              </a:rPr>
              <a:t>adding the present </a:t>
            </a:r>
            <a:r>
              <a:rPr lang="en-US" sz="4600" dirty="0" smtClean="0">
                <a:solidFill>
                  <a:srgbClr val="FF0000"/>
                </a:solidFill>
              </a:rPr>
              <a:t>participle (ing)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s-CO" dirty="0" smtClean="0"/>
              <a:t> Imperfecto (estar)</a:t>
            </a:r>
          </a:p>
          <a:p>
            <a:pPr marL="0" indent="0">
              <a:buNone/>
            </a:pPr>
            <a:r>
              <a:rPr lang="es-CO" dirty="0" smtClean="0"/>
              <a:t>		     Estaba	    Estábamos</a:t>
            </a:r>
          </a:p>
          <a:p>
            <a:pPr marL="0" indent="0">
              <a:buNone/>
            </a:pPr>
            <a:r>
              <a:rPr lang="es-CO" dirty="0" smtClean="0"/>
              <a:t>		     Estabas	    Estabais</a:t>
            </a:r>
          </a:p>
          <a:p>
            <a:pPr marL="0" indent="0">
              <a:buNone/>
            </a:pPr>
            <a:r>
              <a:rPr lang="es-CO" dirty="0" smtClean="0"/>
              <a:t>		     Estaba	    Estaban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126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The present </a:t>
            </a:r>
            <a:r>
              <a:rPr lang="en-US" sz="3600" dirty="0" smtClean="0"/>
              <a:t>participle (ing) </a:t>
            </a:r>
            <a:r>
              <a:rPr lang="en-US" sz="3600" dirty="0" smtClean="0"/>
              <a:t>is formed by dropping –ar/-er/-ir and adding –ando for –ar verbs and     –iendo for –er/-ir verbs</a:t>
            </a:r>
            <a:r>
              <a:rPr lang="es-AR" sz="3600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s-CO" b="1" u="sng" dirty="0" smtClean="0"/>
              <a:t>Ejemplos</a:t>
            </a:r>
          </a:p>
          <a:p>
            <a:pPr marL="0" indent="0" algn="ctr">
              <a:buNone/>
            </a:pPr>
            <a:r>
              <a:rPr lang="es-CO" dirty="0" smtClean="0"/>
              <a:t>Cruzar – cruzando</a:t>
            </a:r>
          </a:p>
          <a:p>
            <a:pPr marL="0" indent="0" algn="ctr">
              <a:buNone/>
            </a:pPr>
            <a:r>
              <a:rPr lang="es-CO" dirty="0" smtClean="0"/>
              <a:t>Comer - comiendo</a:t>
            </a:r>
          </a:p>
          <a:p>
            <a:pPr marL="0" indent="0" algn="ctr">
              <a:buNone/>
            </a:pPr>
            <a:r>
              <a:rPr lang="es-CO" dirty="0" smtClean="0"/>
              <a:t>Escribir – escribiendo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82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dirty="0" smtClean="0"/>
              <a:t>Cantar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s-AR" dirty="0" smtClean="0"/>
              <a:t>Estaba cantando	</a:t>
            </a:r>
            <a:r>
              <a:rPr lang="es-ES_tradnl" dirty="0">
                <a:solidFill>
                  <a:prstClr val="black"/>
                </a:solidFill>
              </a:rPr>
              <a:t>Estábamos </a:t>
            </a:r>
            <a:r>
              <a:rPr lang="es-AR" dirty="0">
                <a:solidFill>
                  <a:prstClr val="black"/>
                </a:solidFill>
              </a:rPr>
              <a:t>cantando</a:t>
            </a:r>
          </a:p>
          <a:p>
            <a:pPr marL="0" indent="0">
              <a:buNone/>
            </a:pPr>
            <a:r>
              <a:rPr lang="es-ES_tradnl" dirty="0" smtClean="0"/>
              <a:t>Estabas cantando	</a:t>
            </a:r>
            <a:r>
              <a:rPr lang="es-CO" dirty="0" smtClean="0"/>
              <a:t>Estabais cantando</a:t>
            </a:r>
          </a:p>
          <a:p>
            <a:pPr marL="0" indent="0">
              <a:buNone/>
            </a:pPr>
            <a:r>
              <a:rPr lang="es-AR" dirty="0" smtClean="0"/>
              <a:t>Estaba cantando	Estaban cantando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Lavarse</a:t>
            </a:r>
          </a:p>
          <a:p>
            <a:pPr marL="0" indent="0">
              <a:buNone/>
            </a:pPr>
            <a:r>
              <a:rPr lang="es-AR" dirty="0" smtClean="0"/>
              <a:t>Me estaba lavando (Estaba lavándome)</a:t>
            </a:r>
          </a:p>
          <a:p>
            <a:pPr marL="0" indent="0">
              <a:buNone/>
            </a:pPr>
            <a:r>
              <a:rPr lang="es-AR" dirty="0" smtClean="0"/>
              <a:t>Te estabas lavando (Estabas lavándote)</a:t>
            </a:r>
          </a:p>
          <a:p>
            <a:pPr marL="0" indent="0">
              <a:buNone/>
            </a:pPr>
            <a:r>
              <a:rPr lang="es-AR" dirty="0" smtClean="0"/>
              <a:t>Se estaba lavando (Estaba lavándose)</a:t>
            </a:r>
          </a:p>
          <a:p>
            <a:pPr marL="0" indent="0">
              <a:buNone/>
            </a:pPr>
            <a:r>
              <a:rPr lang="es-AR" dirty="0" smtClean="0"/>
              <a:t>Nos estábamos lavando (Estábamos lavándonos)</a:t>
            </a:r>
          </a:p>
          <a:p>
            <a:pPr marL="0" indent="0">
              <a:buNone/>
            </a:pPr>
            <a:r>
              <a:rPr lang="es-AR" dirty="0" smtClean="0"/>
              <a:t>Os estabais lavando  (Estabais lavándoos)</a:t>
            </a:r>
          </a:p>
          <a:p>
            <a:pPr marL="0" indent="0">
              <a:buNone/>
            </a:pPr>
            <a:r>
              <a:rPr lang="es-AR" dirty="0" smtClean="0"/>
              <a:t>Se estaban lavando (Estaban lavándose)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094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03798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Remember stem-changing verbs don’t stem change </a:t>
            </a:r>
            <a:r>
              <a:rPr lang="en-US" dirty="0" smtClean="0">
                <a:solidFill>
                  <a:srgbClr val="00B050"/>
                </a:solidFill>
              </a:rPr>
              <a:t>unless they end in –ir from e-i or o-u.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s-AR" dirty="0" smtClean="0"/>
              <a:t>Decir- diciendo</a:t>
            </a:r>
          </a:p>
          <a:p>
            <a:pPr marL="0" indent="0">
              <a:buNone/>
            </a:pPr>
            <a:r>
              <a:rPr lang="es-AR" dirty="0" smtClean="0"/>
              <a:t>Pedir – pidiendo</a:t>
            </a:r>
          </a:p>
          <a:p>
            <a:pPr marL="0" indent="0">
              <a:buNone/>
            </a:pPr>
            <a:r>
              <a:rPr lang="es-AR" dirty="0" smtClean="0"/>
              <a:t>Repetir – repitiendo</a:t>
            </a:r>
          </a:p>
          <a:p>
            <a:pPr marL="0" indent="0">
              <a:buNone/>
            </a:pPr>
            <a:r>
              <a:rPr lang="es-AR" dirty="0" smtClean="0"/>
              <a:t>Servir – sirviendo</a:t>
            </a:r>
          </a:p>
          <a:p>
            <a:pPr marL="0" indent="0">
              <a:buNone/>
            </a:pPr>
            <a:r>
              <a:rPr lang="es-AR" dirty="0" smtClean="0"/>
              <a:t>Vestir- vistiendo</a:t>
            </a:r>
          </a:p>
          <a:p>
            <a:pPr marL="0" indent="0">
              <a:buNone/>
            </a:pPr>
            <a:r>
              <a:rPr lang="es-AR" dirty="0" smtClean="0"/>
              <a:t>Dormir – durmiendo</a:t>
            </a:r>
          </a:p>
          <a:p>
            <a:pPr marL="0" indent="0">
              <a:buNone/>
            </a:pPr>
            <a:r>
              <a:rPr lang="es-AR" dirty="0" smtClean="0"/>
              <a:t>Morir – muriendo</a:t>
            </a:r>
          </a:p>
          <a:p>
            <a:pPr marL="0" indent="0">
              <a:buNone/>
            </a:pPr>
            <a:r>
              <a:rPr lang="es-AR" dirty="0" smtClean="0"/>
              <a:t>Preferir - prefiriendo</a:t>
            </a:r>
          </a:p>
          <a:p>
            <a:pPr marL="0" indent="0">
              <a:buNone/>
            </a:pPr>
            <a:r>
              <a:rPr lang="es-AR" dirty="0" smtClean="0">
                <a:solidFill>
                  <a:srgbClr val="FF0000"/>
                </a:solidFill>
              </a:rPr>
              <a:t>Se</a:t>
            </a:r>
            <a:r>
              <a:rPr lang="es-AR" u="sng" dirty="0" smtClean="0">
                <a:solidFill>
                  <a:srgbClr val="FF0000"/>
                </a:solidFill>
              </a:rPr>
              <a:t>guir</a:t>
            </a:r>
            <a:r>
              <a:rPr lang="es-AR" dirty="0" smtClean="0">
                <a:solidFill>
                  <a:srgbClr val="FF0000"/>
                </a:solidFill>
              </a:rPr>
              <a:t> – siguiendo </a:t>
            </a:r>
            <a:r>
              <a:rPr lang="es-AR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does not follow the triple vowel rule)</a:t>
            </a:r>
          </a:p>
          <a:p>
            <a:pPr marL="0" indent="0">
              <a:buNone/>
            </a:pP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5164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Triple vowel rule</a:t>
            </a:r>
            <a:r>
              <a:rPr lang="en-US" dirty="0" smtClean="0"/>
              <a:t/>
            </a:r>
            <a:br>
              <a:rPr lang="en-US" dirty="0" smtClean="0"/>
            </a:b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HN" dirty="0" smtClean="0"/>
              <a:t>The following words have </a:t>
            </a:r>
            <a:r>
              <a:rPr lang="es-HN" dirty="0" smtClean="0">
                <a:solidFill>
                  <a:srgbClr val="FF0000"/>
                </a:solidFill>
              </a:rPr>
              <a:t>y</a:t>
            </a:r>
            <a:r>
              <a:rPr lang="es-HN" dirty="0" smtClean="0"/>
              <a:t> in the present participle.</a:t>
            </a:r>
            <a:r>
              <a:rPr lang="es-HN" b="1" dirty="0" smtClean="0"/>
              <a:t> 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dirty="0"/>
              <a:t>Caer- cayendo</a:t>
            </a:r>
          </a:p>
          <a:p>
            <a:r>
              <a:rPr lang="es-ES" dirty="0"/>
              <a:t>Leer – leyendo</a:t>
            </a:r>
          </a:p>
          <a:p>
            <a:r>
              <a:rPr lang="es-ES" dirty="0"/>
              <a:t>Traer- trayendo</a:t>
            </a:r>
          </a:p>
          <a:p>
            <a:r>
              <a:rPr lang="es-ES" dirty="0"/>
              <a:t>Oír – oyendo</a:t>
            </a:r>
          </a:p>
          <a:p>
            <a:r>
              <a:rPr lang="es-ES" dirty="0"/>
              <a:t>Distribuir – distribuyendo</a:t>
            </a:r>
          </a:p>
          <a:p>
            <a:r>
              <a:rPr lang="es-ES" dirty="0"/>
              <a:t>Construir- construyendo</a:t>
            </a:r>
          </a:p>
          <a:p>
            <a:r>
              <a:rPr lang="es-ES" dirty="0"/>
              <a:t>Creer- </a:t>
            </a:r>
            <a:r>
              <a:rPr lang="es-ES" dirty="0" smtClean="0"/>
              <a:t>creyendo</a:t>
            </a:r>
          </a:p>
          <a:p>
            <a:endParaRPr lang="es-ES" dirty="0"/>
          </a:p>
          <a:p>
            <a:pPr>
              <a:buFontTx/>
              <a:buNone/>
            </a:pPr>
            <a:r>
              <a:rPr lang="es-ES" dirty="0"/>
              <a:t>Imperfecto progresivo – Ana estaba leyendo el libro.</a:t>
            </a:r>
          </a:p>
          <a:p>
            <a:endParaRPr lang="es-ES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055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/>
              <a:t>Dormir</a:t>
            </a:r>
          </a:p>
          <a:p>
            <a:pPr marL="0" indent="0">
              <a:buNone/>
            </a:pPr>
            <a:r>
              <a:rPr lang="es-ES_tradnl" smtClean="0"/>
              <a:t>Estaba durmiendo</a:t>
            </a:r>
            <a:r>
              <a:rPr lang="es-ES_tradnl" dirty="0" smtClean="0"/>
              <a:t>	Estábamos durmiendo</a:t>
            </a:r>
          </a:p>
          <a:p>
            <a:pPr marL="0" indent="0">
              <a:buNone/>
            </a:pPr>
            <a:r>
              <a:rPr lang="es-ES_tradnl" dirty="0" smtClean="0"/>
              <a:t>Estabas durmiendo	Estabais durmiendo</a:t>
            </a:r>
          </a:p>
          <a:p>
            <a:pPr marL="0" indent="0">
              <a:buNone/>
            </a:pPr>
            <a:r>
              <a:rPr lang="es-ES_tradnl" dirty="0" smtClean="0"/>
              <a:t>Estaba durmiendo	Estaban durmiendo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Creer</a:t>
            </a:r>
          </a:p>
          <a:p>
            <a:pPr marL="0" indent="0">
              <a:buNone/>
            </a:pPr>
            <a:r>
              <a:rPr lang="es-ES_tradnl" dirty="0" smtClean="0"/>
              <a:t>Estaba creyendo	Estábamos creyendo</a:t>
            </a:r>
          </a:p>
          <a:p>
            <a:pPr marL="0" indent="0">
              <a:buNone/>
            </a:pPr>
            <a:r>
              <a:rPr lang="es-ES_tradnl" dirty="0" smtClean="0"/>
              <a:t>Estabas creyendo	Estabais creyendo	</a:t>
            </a:r>
          </a:p>
          <a:p>
            <a:pPr marL="0" indent="0">
              <a:buNone/>
            </a:pPr>
            <a:r>
              <a:rPr lang="es-ES_tradnl" dirty="0" smtClean="0"/>
              <a:t>Estaba creyendo	Estaban creyendo</a:t>
            </a:r>
          </a:p>
        </p:txBody>
      </p:sp>
    </p:spTree>
    <p:extLst>
      <p:ext uri="{BB962C8B-B14F-4D97-AF65-F5344CB8AC3E}">
        <p14:creationId xmlns:p14="http://schemas.microsoft.com/office/powerpoint/2010/main" val="11840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904</TotalTime>
  <Words>162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Imperfect progressive</vt:lpstr>
      <vt:lpstr>PowerPoint Presentation</vt:lpstr>
      <vt:lpstr>PowerPoint Presentation</vt:lpstr>
      <vt:lpstr>PowerPoint Presentation</vt:lpstr>
      <vt:lpstr>PowerPoint Presentation</vt:lpstr>
      <vt:lpstr>Triple vowel rule </vt:lpstr>
      <vt:lpstr>PowerPoint Presentation</vt:lpstr>
    </vt:vector>
  </TitlesOfParts>
  <Company>Wayne Local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progressive</dc:title>
  <dc:creator>Maria Syvertsen</dc:creator>
  <cp:lastModifiedBy>Maria Syvertsen</cp:lastModifiedBy>
  <cp:revision>13</cp:revision>
  <cp:lastPrinted>2013-02-15T12:45:22Z</cp:lastPrinted>
  <dcterms:created xsi:type="dcterms:W3CDTF">2011-03-21T15:24:32Z</dcterms:created>
  <dcterms:modified xsi:type="dcterms:W3CDTF">2013-02-19T13:33:48Z</dcterms:modified>
</cp:coreProperties>
</file>